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62" r:id="rId2"/>
    <p:sldId id="266" r:id="rId3"/>
    <p:sldId id="267" r:id="rId4"/>
    <p:sldId id="268" r:id="rId5"/>
    <p:sldId id="269" r:id="rId6"/>
    <p:sldId id="270" r:id="rId7"/>
    <p:sldId id="271" r:id="rId8"/>
    <p:sldId id="272" r:id="rId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Poppins" panose="00000500000000000000" pitchFamily="2" charset="0"/>
      <p:regular r:id="rId15"/>
      <p:bold r:id="rId16"/>
      <p:italic r:id="rId17"/>
      <p:boldItalic r:id="rId18"/>
    </p:embeddedFont>
    <p:embeddedFont>
      <p:font typeface="Poppins ExtraBold" panose="00000900000000000000" pitchFamily="2" charset="0"/>
      <p:bold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97">
          <p15:clr>
            <a:srgbClr val="9AA0A6"/>
          </p15:clr>
        </p15:guide>
        <p15:guide id="4" pos="454">
          <p15:clr>
            <a:srgbClr val="9AA0A6"/>
          </p15:clr>
        </p15:guide>
        <p15:guide id="5" pos="5306">
          <p15:clr>
            <a:srgbClr val="9AA0A6"/>
          </p15:clr>
        </p15:guide>
        <p15:guide id="6" orient="horz" pos="737">
          <p15:clr>
            <a:srgbClr val="9AA0A6"/>
          </p15:clr>
        </p15:guide>
        <p15:guide id="7" orient="horz" pos="97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9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  <p:guide orient="horz" pos="397"/>
        <p:guide pos="454"/>
        <p:guide pos="5306"/>
        <p:guide orient="horz" pos="737"/>
        <p:guide orient="horz" pos="9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5d188344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5d188344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5d188344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5d188344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2547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5d188344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5d188344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8418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5d188344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5d188344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3364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5d188344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5d188344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7628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5d188344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5d188344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84231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5d188344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5d188344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48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/>
        </p:nvSpPr>
        <p:spPr>
          <a:xfrm>
            <a:off x="1755600" y="2524600"/>
            <a:ext cx="56328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300" dirty="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N  U  E  V  O </a:t>
            </a:r>
            <a:r>
              <a:rPr lang="es" sz="23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 L  E  Ó  N</a:t>
            </a:r>
            <a:endParaRPr sz="19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6" name="Google Shape;86;p19"/>
          <p:cNvSpPr txBox="1"/>
          <p:nvPr/>
        </p:nvSpPr>
        <p:spPr>
          <a:xfrm>
            <a:off x="1765874" y="2991075"/>
            <a:ext cx="5632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2 0 2 3</a:t>
            </a:r>
            <a:endParaRPr sz="13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7" name="Google Shape;87;p19"/>
          <p:cNvSpPr/>
          <p:nvPr/>
        </p:nvSpPr>
        <p:spPr>
          <a:xfrm>
            <a:off x="4186400" y="2381348"/>
            <a:ext cx="771300" cy="44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29" y="239007"/>
            <a:ext cx="828517" cy="10525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1" y="290206"/>
            <a:ext cx="1896667" cy="916589"/>
          </a:xfrm>
          <a:prstGeom prst="rect">
            <a:avLst/>
          </a:prstGeom>
        </p:spPr>
      </p:pic>
      <p:sp>
        <p:nvSpPr>
          <p:cNvPr id="12" name="8 CuadroTexto">
            <a:extLst>
              <a:ext uri="{FF2B5EF4-FFF2-40B4-BE49-F238E27FC236}">
                <a16:creationId xmlns:a16="http://schemas.microsoft.com/office/drawing/2014/main" id="{C38091DA-D478-47FE-AE4F-A726FB995B57}"/>
              </a:ext>
            </a:extLst>
          </p:cNvPr>
          <p:cNvSpPr txBox="1"/>
          <p:nvPr/>
        </p:nvSpPr>
        <p:spPr>
          <a:xfrm>
            <a:off x="647564" y="87507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Cobertura de personas recién nacidas Tamizadas</a:t>
            </a:r>
          </a:p>
          <a:p>
            <a:pPr algn="ctr"/>
            <a:r>
              <a:rPr lang="es-MX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hospitales de la Secretaría de Salud Enero 2023</a:t>
            </a:r>
            <a:endParaRPr lang="es-MX" sz="1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7 Tabla">
            <a:extLst>
              <a:ext uri="{FF2B5EF4-FFF2-40B4-BE49-F238E27FC236}">
                <a16:creationId xmlns:a16="http://schemas.microsoft.com/office/drawing/2014/main" id="{B3A67F20-0A93-4A71-9016-DEB3E134C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218125"/>
              </p:ext>
            </p:extLst>
          </p:nvPr>
        </p:nvGraphicFramePr>
        <p:xfrm>
          <a:off x="563340" y="1631207"/>
          <a:ext cx="3785634" cy="3189079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23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59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59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                        Fase Pre-analítica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Unidad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Nacimientos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Tamizados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Cobertura</a:t>
                      </a:r>
                    </a:p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Hospital General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Dr. Arroyo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Sin datos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dirty="0">
                        <a:solidFill>
                          <a:schemeClr val="tx1"/>
                        </a:solidFill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Cerralvo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Sin datos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dirty="0">
                        <a:solidFill>
                          <a:schemeClr val="tx1"/>
                        </a:solidFill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Galeana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Sin datos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dirty="0">
                        <a:solidFill>
                          <a:schemeClr val="tx1"/>
                        </a:solidFill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Linares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Sin datos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dirty="0">
                        <a:solidFill>
                          <a:schemeClr val="tx1"/>
                        </a:solidFill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Montemorelos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Sin datos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dirty="0">
                        <a:solidFill>
                          <a:schemeClr val="tx1"/>
                        </a:solidFill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 Metropolitano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Sin datos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385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dirty="0">
                        <a:solidFill>
                          <a:schemeClr val="tx1"/>
                        </a:solidFill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Regional Materno Infantil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Sin datos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915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dirty="0">
                        <a:solidFill>
                          <a:schemeClr val="tx1"/>
                        </a:solidFill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Sabinas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Sin datos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dirty="0">
                        <a:solidFill>
                          <a:schemeClr val="tx1"/>
                        </a:solidFill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3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Sin datos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1,601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dirty="0">
                        <a:solidFill>
                          <a:schemeClr val="tx1"/>
                        </a:solidFill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4" name="10 Tabla">
            <a:extLst>
              <a:ext uri="{FF2B5EF4-FFF2-40B4-BE49-F238E27FC236}">
                <a16:creationId xmlns:a16="http://schemas.microsoft.com/office/drawing/2014/main" id="{C43E444E-3005-4CD1-9A09-EC33DC83B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013076"/>
              </p:ext>
            </p:extLst>
          </p:nvPr>
        </p:nvGraphicFramePr>
        <p:xfrm>
          <a:off x="5591963" y="1656152"/>
          <a:ext cx="2397006" cy="275049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95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1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976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2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Enfermos detectados  y tratados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7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Enfermedad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Número</a:t>
                      </a:r>
                      <a:endParaRPr lang="es-MX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Hipotiroidismo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Deficiencia de G6PD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Galactosemia 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Fenilcetonuria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Fibrosis Quística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25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Hiperplasia Suprarrenal Congénita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51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" name="9 CuadroTexto">
            <a:extLst>
              <a:ext uri="{FF2B5EF4-FFF2-40B4-BE49-F238E27FC236}">
                <a16:creationId xmlns:a16="http://schemas.microsoft.com/office/drawing/2014/main" id="{4B2EFAAE-01C4-4F29-8E7E-9E33E436E128}"/>
              </a:ext>
            </a:extLst>
          </p:cNvPr>
          <p:cNvSpPr txBox="1"/>
          <p:nvPr/>
        </p:nvSpPr>
        <p:spPr>
          <a:xfrm>
            <a:off x="4985626" y="4541399"/>
            <a:ext cx="41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Fuente: </a:t>
            </a:r>
            <a:r>
              <a:rPr lang="es-MX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reportes *preliminares internos del Programa de Salud Materna y Perinatal, Nuevo León. </a:t>
            </a: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29" y="239007"/>
            <a:ext cx="828517" cy="10525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1" y="290206"/>
            <a:ext cx="1896667" cy="916589"/>
          </a:xfrm>
          <a:prstGeom prst="rect">
            <a:avLst/>
          </a:prstGeom>
        </p:spPr>
      </p:pic>
      <p:sp>
        <p:nvSpPr>
          <p:cNvPr id="12" name="8 CuadroTexto">
            <a:extLst>
              <a:ext uri="{FF2B5EF4-FFF2-40B4-BE49-F238E27FC236}">
                <a16:creationId xmlns:a16="http://schemas.microsoft.com/office/drawing/2014/main" id="{C38091DA-D478-47FE-AE4F-A726FB995B57}"/>
              </a:ext>
            </a:extLst>
          </p:cNvPr>
          <p:cNvSpPr txBox="1"/>
          <p:nvPr/>
        </p:nvSpPr>
        <p:spPr>
          <a:xfrm>
            <a:off x="647564" y="87507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Cobertura de personas recién nacidas Tamizadas</a:t>
            </a:r>
          </a:p>
          <a:p>
            <a:pPr algn="ctr"/>
            <a:r>
              <a:rPr lang="es-MX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hospitales de la Secretaría de Salud Febrero 2023</a:t>
            </a:r>
            <a:endParaRPr lang="es-MX" sz="1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7 Tabla">
            <a:extLst>
              <a:ext uri="{FF2B5EF4-FFF2-40B4-BE49-F238E27FC236}">
                <a16:creationId xmlns:a16="http://schemas.microsoft.com/office/drawing/2014/main" id="{B3A67F20-0A93-4A71-9016-DEB3E134C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114046"/>
              </p:ext>
            </p:extLst>
          </p:nvPr>
        </p:nvGraphicFramePr>
        <p:xfrm>
          <a:off x="563340" y="1631207"/>
          <a:ext cx="3785634" cy="3189079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23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59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59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                        Fase Pre-analítica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Unidad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Nacimientos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Tamizados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Cobertura</a:t>
                      </a:r>
                    </a:p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Hospital General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Dr. Arroyo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129.1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Cerralvo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122.2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Galeana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117.6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Linares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93.3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Montemorelos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179.2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 Metropolitano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292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329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112.6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Regional Materno Infantil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652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931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142.7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Sabinas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3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1,126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1,507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133.8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4" name="10 Tabla">
            <a:extLst>
              <a:ext uri="{FF2B5EF4-FFF2-40B4-BE49-F238E27FC236}">
                <a16:creationId xmlns:a16="http://schemas.microsoft.com/office/drawing/2014/main" id="{C43E444E-3005-4CD1-9A09-EC33DC83B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777759"/>
              </p:ext>
            </p:extLst>
          </p:nvPr>
        </p:nvGraphicFramePr>
        <p:xfrm>
          <a:off x="5591963" y="1656152"/>
          <a:ext cx="2397006" cy="275049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95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1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976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2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Enfermos detectados  y tratados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7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Enfermedad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Número</a:t>
                      </a:r>
                      <a:endParaRPr lang="es-MX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Hipotiroidismo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Deficiencia de G6PD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Galactosemia 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Fenilcetonuria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Fibrosis Quística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25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Hiperplasia Suprarrenal Congénita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51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" name="9 CuadroTexto">
            <a:extLst>
              <a:ext uri="{FF2B5EF4-FFF2-40B4-BE49-F238E27FC236}">
                <a16:creationId xmlns:a16="http://schemas.microsoft.com/office/drawing/2014/main" id="{4B2EFAAE-01C4-4F29-8E7E-9E33E436E128}"/>
              </a:ext>
            </a:extLst>
          </p:cNvPr>
          <p:cNvSpPr txBox="1"/>
          <p:nvPr/>
        </p:nvSpPr>
        <p:spPr>
          <a:xfrm>
            <a:off x="4985626" y="4541399"/>
            <a:ext cx="41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Fuente: </a:t>
            </a:r>
            <a:r>
              <a:rPr lang="es-MX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reportes *preliminares internos del Programa de Salud Materna y Perinatal, Nuevo León. </a:t>
            </a:r>
          </a:p>
        </p:txBody>
      </p:sp>
    </p:spTree>
    <p:extLst>
      <p:ext uri="{BB962C8B-B14F-4D97-AF65-F5344CB8AC3E}">
        <p14:creationId xmlns:p14="http://schemas.microsoft.com/office/powerpoint/2010/main" val="191787757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29" y="239007"/>
            <a:ext cx="828517" cy="10525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1" y="290206"/>
            <a:ext cx="1896667" cy="916589"/>
          </a:xfrm>
          <a:prstGeom prst="rect">
            <a:avLst/>
          </a:prstGeom>
        </p:spPr>
      </p:pic>
      <p:sp>
        <p:nvSpPr>
          <p:cNvPr id="12" name="8 CuadroTexto">
            <a:extLst>
              <a:ext uri="{FF2B5EF4-FFF2-40B4-BE49-F238E27FC236}">
                <a16:creationId xmlns:a16="http://schemas.microsoft.com/office/drawing/2014/main" id="{C38091DA-D478-47FE-AE4F-A726FB995B57}"/>
              </a:ext>
            </a:extLst>
          </p:cNvPr>
          <p:cNvSpPr txBox="1"/>
          <p:nvPr/>
        </p:nvSpPr>
        <p:spPr>
          <a:xfrm>
            <a:off x="647564" y="87507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Cobertura de personas recién nacidas Tamizadas</a:t>
            </a:r>
          </a:p>
          <a:p>
            <a:pPr algn="ctr"/>
            <a:r>
              <a:rPr lang="es-MX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hospitales de la Secretaría de Salud Marzo 2023</a:t>
            </a:r>
            <a:endParaRPr lang="es-MX" sz="1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7 Tabla">
            <a:extLst>
              <a:ext uri="{FF2B5EF4-FFF2-40B4-BE49-F238E27FC236}">
                <a16:creationId xmlns:a16="http://schemas.microsoft.com/office/drawing/2014/main" id="{B3A67F20-0A93-4A71-9016-DEB3E134C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023606"/>
              </p:ext>
            </p:extLst>
          </p:nvPr>
        </p:nvGraphicFramePr>
        <p:xfrm>
          <a:off x="563340" y="1631207"/>
          <a:ext cx="3785634" cy="3189079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23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59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59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                        Fase Pre-analítica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Unidad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Nacimientos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Tamizados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Cobertura</a:t>
                      </a:r>
                    </a:p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Hospital General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Dr. Arroyo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143.3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Cerralvo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250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Galeana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Linares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108.5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Montemorelos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138.2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 Metropolitano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269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329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122.3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Regional Materno Infantil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657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771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117.3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Sabinas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118.7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3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1,120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1,359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121.3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4" name="10 Tabla">
            <a:extLst>
              <a:ext uri="{FF2B5EF4-FFF2-40B4-BE49-F238E27FC236}">
                <a16:creationId xmlns:a16="http://schemas.microsoft.com/office/drawing/2014/main" id="{C43E444E-3005-4CD1-9A09-EC33DC83B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309583"/>
              </p:ext>
            </p:extLst>
          </p:nvPr>
        </p:nvGraphicFramePr>
        <p:xfrm>
          <a:off x="5591963" y="1656152"/>
          <a:ext cx="2397006" cy="275049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95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1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976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2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Enfermos detectados  y tratados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7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Enfermedad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Número</a:t>
                      </a:r>
                      <a:endParaRPr lang="es-MX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Hipotiroidismo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Deficiencia de G6PD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Galactosemia 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Fenilcetonuria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Fibrosis Quística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25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Hiperplasia Suprarrenal Congénita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51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" name="9 CuadroTexto">
            <a:extLst>
              <a:ext uri="{FF2B5EF4-FFF2-40B4-BE49-F238E27FC236}">
                <a16:creationId xmlns:a16="http://schemas.microsoft.com/office/drawing/2014/main" id="{4B2EFAAE-01C4-4F29-8E7E-9E33E436E128}"/>
              </a:ext>
            </a:extLst>
          </p:cNvPr>
          <p:cNvSpPr txBox="1"/>
          <p:nvPr/>
        </p:nvSpPr>
        <p:spPr>
          <a:xfrm>
            <a:off x="4985626" y="4541399"/>
            <a:ext cx="41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Fuente: </a:t>
            </a:r>
            <a:r>
              <a:rPr lang="es-MX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reportes *preliminares internos del Programa de Salud Materna y Perinatal, Nuevo León. </a:t>
            </a:r>
          </a:p>
        </p:txBody>
      </p:sp>
    </p:spTree>
    <p:extLst>
      <p:ext uri="{BB962C8B-B14F-4D97-AF65-F5344CB8AC3E}">
        <p14:creationId xmlns:p14="http://schemas.microsoft.com/office/powerpoint/2010/main" val="3038580924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29" y="239007"/>
            <a:ext cx="828517" cy="10525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1" y="290206"/>
            <a:ext cx="1896667" cy="916589"/>
          </a:xfrm>
          <a:prstGeom prst="rect">
            <a:avLst/>
          </a:prstGeom>
        </p:spPr>
      </p:pic>
      <p:sp>
        <p:nvSpPr>
          <p:cNvPr id="12" name="8 CuadroTexto">
            <a:extLst>
              <a:ext uri="{FF2B5EF4-FFF2-40B4-BE49-F238E27FC236}">
                <a16:creationId xmlns:a16="http://schemas.microsoft.com/office/drawing/2014/main" id="{C38091DA-D478-47FE-AE4F-A726FB995B57}"/>
              </a:ext>
            </a:extLst>
          </p:cNvPr>
          <p:cNvSpPr txBox="1"/>
          <p:nvPr/>
        </p:nvSpPr>
        <p:spPr>
          <a:xfrm>
            <a:off x="647564" y="87507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Cobertura de personas recién nacidas Tamizadas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 hospitales de la Secretaría de Salud </a:t>
            </a:r>
            <a:r>
              <a:rPr lang="es-MX" sz="18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Abril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2023</a:t>
            </a:r>
            <a:endParaRPr kumimoji="0" lang="es-MX" sz="18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aphicFrame>
        <p:nvGraphicFramePr>
          <p:cNvPr id="13" name="7 Tabla">
            <a:extLst>
              <a:ext uri="{FF2B5EF4-FFF2-40B4-BE49-F238E27FC236}">
                <a16:creationId xmlns:a16="http://schemas.microsoft.com/office/drawing/2014/main" id="{B3A67F20-0A93-4A71-9016-DEB3E134C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055375"/>
              </p:ext>
            </p:extLst>
          </p:nvPr>
        </p:nvGraphicFramePr>
        <p:xfrm>
          <a:off x="563340" y="1631207"/>
          <a:ext cx="3785634" cy="3189079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23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59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59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                        Fase Pre-analítica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Unidad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Nacimientos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Tamizados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Cobertura</a:t>
                      </a:r>
                    </a:p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Hospital General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Dr. Arroyo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137.7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Cerralvo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Galeana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123.8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Linares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130.7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Montemorelos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141.8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 Metropolitano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229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297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129.6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Regional Materno Infantil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610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711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116.5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Sabinas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121.7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3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1,017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1,243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122.2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4" name="10 Tabla">
            <a:extLst>
              <a:ext uri="{FF2B5EF4-FFF2-40B4-BE49-F238E27FC236}">
                <a16:creationId xmlns:a16="http://schemas.microsoft.com/office/drawing/2014/main" id="{C43E444E-3005-4CD1-9A09-EC33DC83B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019006"/>
              </p:ext>
            </p:extLst>
          </p:nvPr>
        </p:nvGraphicFramePr>
        <p:xfrm>
          <a:off x="5591963" y="1656152"/>
          <a:ext cx="2397006" cy="275049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95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1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976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2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Enfermos detectados  y tratados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7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Enfermedad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Número</a:t>
                      </a:r>
                      <a:endParaRPr lang="es-MX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Hipotiroidismo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Deficiencia de G6PD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Galactosemia 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Fenilcetonuria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Fibrosis Quística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25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Hiperplasia Suprarrenal Congénita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51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" name="9 CuadroTexto">
            <a:extLst>
              <a:ext uri="{FF2B5EF4-FFF2-40B4-BE49-F238E27FC236}">
                <a16:creationId xmlns:a16="http://schemas.microsoft.com/office/drawing/2014/main" id="{4B2EFAAE-01C4-4F29-8E7E-9E33E436E128}"/>
              </a:ext>
            </a:extLst>
          </p:cNvPr>
          <p:cNvSpPr txBox="1"/>
          <p:nvPr/>
        </p:nvSpPr>
        <p:spPr>
          <a:xfrm>
            <a:off x="4985626" y="4541399"/>
            <a:ext cx="41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Fuente: </a:t>
            </a: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reportes *preliminares internos del Programa de Salud Materna y Perinatal, Nuevo León. </a:t>
            </a:r>
          </a:p>
        </p:txBody>
      </p:sp>
    </p:spTree>
    <p:extLst>
      <p:ext uri="{BB962C8B-B14F-4D97-AF65-F5344CB8AC3E}">
        <p14:creationId xmlns:p14="http://schemas.microsoft.com/office/powerpoint/2010/main" val="160694388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29" y="239007"/>
            <a:ext cx="828517" cy="10525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1" y="290206"/>
            <a:ext cx="1896667" cy="916589"/>
          </a:xfrm>
          <a:prstGeom prst="rect">
            <a:avLst/>
          </a:prstGeom>
        </p:spPr>
      </p:pic>
      <p:sp>
        <p:nvSpPr>
          <p:cNvPr id="12" name="8 CuadroTexto">
            <a:extLst>
              <a:ext uri="{FF2B5EF4-FFF2-40B4-BE49-F238E27FC236}">
                <a16:creationId xmlns:a16="http://schemas.microsoft.com/office/drawing/2014/main" id="{C38091DA-D478-47FE-AE4F-A726FB995B57}"/>
              </a:ext>
            </a:extLst>
          </p:cNvPr>
          <p:cNvSpPr txBox="1"/>
          <p:nvPr/>
        </p:nvSpPr>
        <p:spPr>
          <a:xfrm>
            <a:off x="647564" y="87507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Cobertura de personas recién nacidas Tamizadas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 hospitales de la Secretaría de Salud </a:t>
            </a:r>
            <a:r>
              <a:rPr lang="es-MX" sz="18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Mayo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2023</a:t>
            </a:r>
            <a:endParaRPr kumimoji="0" lang="es-MX" sz="18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aphicFrame>
        <p:nvGraphicFramePr>
          <p:cNvPr id="13" name="7 Tabla">
            <a:extLst>
              <a:ext uri="{FF2B5EF4-FFF2-40B4-BE49-F238E27FC236}">
                <a16:creationId xmlns:a16="http://schemas.microsoft.com/office/drawing/2014/main" id="{B3A67F20-0A93-4A71-9016-DEB3E134C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626747"/>
              </p:ext>
            </p:extLst>
          </p:nvPr>
        </p:nvGraphicFramePr>
        <p:xfrm>
          <a:off x="563340" y="1631207"/>
          <a:ext cx="3785634" cy="3189079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23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59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59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                        Fase Pre-analítica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Unidad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Nacimientos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Tamizados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Cobertura</a:t>
                      </a:r>
                    </a:p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Hospital General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Dr. Arroyo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162.2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Cerralvo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114.2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Galeana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161.1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Linares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107.1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Montemorelos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162.5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 Metropolitano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253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314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124.1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Regional Materno Infantil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651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836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128.4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Sabinas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187.5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3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1,080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1,413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130.8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4" name="10 Tabla">
            <a:extLst>
              <a:ext uri="{FF2B5EF4-FFF2-40B4-BE49-F238E27FC236}">
                <a16:creationId xmlns:a16="http://schemas.microsoft.com/office/drawing/2014/main" id="{C43E444E-3005-4CD1-9A09-EC33DC83BEF1}"/>
              </a:ext>
            </a:extLst>
          </p:cNvPr>
          <p:cNvGraphicFramePr>
            <a:graphicFrameLocks noGrp="1"/>
          </p:cNvGraphicFramePr>
          <p:nvPr/>
        </p:nvGraphicFramePr>
        <p:xfrm>
          <a:off x="5591963" y="1656152"/>
          <a:ext cx="2397006" cy="275049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95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1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976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2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Enfermos detectados  y tratados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7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Enfermedad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Número</a:t>
                      </a:r>
                      <a:endParaRPr lang="es-MX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Hipotiroidismo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Deficiencia de G6PD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Galactosemia 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Fenilcetonuria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Fibrosis Quística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25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Hiperplasia Suprarrenal Congénita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51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" name="9 CuadroTexto">
            <a:extLst>
              <a:ext uri="{FF2B5EF4-FFF2-40B4-BE49-F238E27FC236}">
                <a16:creationId xmlns:a16="http://schemas.microsoft.com/office/drawing/2014/main" id="{4B2EFAAE-01C4-4F29-8E7E-9E33E436E128}"/>
              </a:ext>
            </a:extLst>
          </p:cNvPr>
          <p:cNvSpPr txBox="1"/>
          <p:nvPr/>
        </p:nvSpPr>
        <p:spPr>
          <a:xfrm>
            <a:off x="4985626" y="4541399"/>
            <a:ext cx="41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Fuente: </a:t>
            </a: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reportes *preliminares internos del Programa de Salud Materna y Perinatal, Nuevo León. </a:t>
            </a:r>
          </a:p>
        </p:txBody>
      </p:sp>
    </p:spTree>
    <p:extLst>
      <p:ext uri="{BB962C8B-B14F-4D97-AF65-F5344CB8AC3E}">
        <p14:creationId xmlns:p14="http://schemas.microsoft.com/office/powerpoint/2010/main" val="308581586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29" y="239007"/>
            <a:ext cx="828517" cy="10525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1" y="290206"/>
            <a:ext cx="1896667" cy="916589"/>
          </a:xfrm>
          <a:prstGeom prst="rect">
            <a:avLst/>
          </a:prstGeom>
        </p:spPr>
      </p:pic>
      <p:sp>
        <p:nvSpPr>
          <p:cNvPr id="12" name="8 CuadroTexto">
            <a:extLst>
              <a:ext uri="{FF2B5EF4-FFF2-40B4-BE49-F238E27FC236}">
                <a16:creationId xmlns:a16="http://schemas.microsoft.com/office/drawing/2014/main" id="{C38091DA-D478-47FE-AE4F-A726FB995B57}"/>
              </a:ext>
            </a:extLst>
          </p:cNvPr>
          <p:cNvSpPr txBox="1"/>
          <p:nvPr/>
        </p:nvSpPr>
        <p:spPr>
          <a:xfrm>
            <a:off x="647564" y="87507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Cobertura de personas recién nacidas Tamizadas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 hospitales de la Secretaría de Salud </a:t>
            </a:r>
            <a:r>
              <a:rPr lang="es-MX" sz="18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Junio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2023</a:t>
            </a:r>
            <a:endParaRPr kumimoji="0" lang="es-MX" sz="18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aphicFrame>
        <p:nvGraphicFramePr>
          <p:cNvPr id="13" name="7 Tabla">
            <a:extLst>
              <a:ext uri="{FF2B5EF4-FFF2-40B4-BE49-F238E27FC236}">
                <a16:creationId xmlns:a16="http://schemas.microsoft.com/office/drawing/2014/main" id="{B3A67F20-0A93-4A71-9016-DEB3E134C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621156"/>
              </p:ext>
            </p:extLst>
          </p:nvPr>
        </p:nvGraphicFramePr>
        <p:xfrm>
          <a:off x="563340" y="1631207"/>
          <a:ext cx="3785634" cy="3189079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23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59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59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                        Fase Pre-analítica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Unidad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Nacimientos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Tamizados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Cobertura</a:t>
                      </a:r>
                    </a:p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Hospital General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Dr. Arroyo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Cerralvo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166.6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Galeana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106.6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Linares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134.2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Montemorelos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160.7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 Metropolitano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298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313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Regional Materno Infantil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755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888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117.6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Sabinas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160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3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1,251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1,489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4" name="10 Tabla">
            <a:extLst>
              <a:ext uri="{FF2B5EF4-FFF2-40B4-BE49-F238E27FC236}">
                <a16:creationId xmlns:a16="http://schemas.microsoft.com/office/drawing/2014/main" id="{C43E444E-3005-4CD1-9A09-EC33DC83BEF1}"/>
              </a:ext>
            </a:extLst>
          </p:cNvPr>
          <p:cNvGraphicFramePr>
            <a:graphicFrameLocks noGrp="1"/>
          </p:cNvGraphicFramePr>
          <p:nvPr/>
        </p:nvGraphicFramePr>
        <p:xfrm>
          <a:off x="5591963" y="1656152"/>
          <a:ext cx="2397006" cy="275049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95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1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976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2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Enfermos detectados  y tratados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7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Enfermedad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Número</a:t>
                      </a:r>
                      <a:endParaRPr lang="es-MX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Hipotiroidismo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Deficiencia de G6PD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Galactosemia 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Fenilcetonuria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Fibrosis Quística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25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Hiperplasia Suprarrenal Congénita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51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" name="9 CuadroTexto">
            <a:extLst>
              <a:ext uri="{FF2B5EF4-FFF2-40B4-BE49-F238E27FC236}">
                <a16:creationId xmlns:a16="http://schemas.microsoft.com/office/drawing/2014/main" id="{4B2EFAAE-01C4-4F29-8E7E-9E33E436E128}"/>
              </a:ext>
            </a:extLst>
          </p:cNvPr>
          <p:cNvSpPr txBox="1"/>
          <p:nvPr/>
        </p:nvSpPr>
        <p:spPr>
          <a:xfrm>
            <a:off x="4985626" y="4541399"/>
            <a:ext cx="41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Fuente: </a:t>
            </a: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reportes *preliminares internos del Programa de Salud Materna y Perinatal, Nuevo León. </a:t>
            </a:r>
          </a:p>
        </p:txBody>
      </p:sp>
    </p:spTree>
    <p:extLst>
      <p:ext uri="{BB962C8B-B14F-4D97-AF65-F5344CB8AC3E}">
        <p14:creationId xmlns:p14="http://schemas.microsoft.com/office/powerpoint/2010/main" val="201714074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1FFF4C3-91AE-466B-BBB5-35BD6E207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29" y="239007"/>
            <a:ext cx="828517" cy="10525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B3583F2-39E8-418C-92D3-EC61BA851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1" y="290206"/>
            <a:ext cx="1896667" cy="916589"/>
          </a:xfrm>
          <a:prstGeom prst="rect">
            <a:avLst/>
          </a:prstGeom>
        </p:spPr>
      </p:pic>
      <p:sp>
        <p:nvSpPr>
          <p:cNvPr id="12" name="8 CuadroTexto">
            <a:extLst>
              <a:ext uri="{FF2B5EF4-FFF2-40B4-BE49-F238E27FC236}">
                <a16:creationId xmlns:a16="http://schemas.microsoft.com/office/drawing/2014/main" id="{C38091DA-D478-47FE-AE4F-A726FB995B57}"/>
              </a:ext>
            </a:extLst>
          </p:cNvPr>
          <p:cNvSpPr txBox="1"/>
          <p:nvPr/>
        </p:nvSpPr>
        <p:spPr>
          <a:xfrm>
            <a:off x="647564" y="87507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Cobertura de personas recién nacidas Tamizadas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 hospitales de la Secretaría de Salud Julio 2023</a:t>
            </a:r>
            <a:endParaRPr kumimoji="0" lang="es-MX" sz="18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aphicFrame>
        <p:nvGraphicFramePr>
          <p:cNvPr id="13" name="7 Tabla">
            <a:extLst>
              <a:ext uri="{FF2B5EF4-FFF2-40B4-BE49-F238E27FC236}">
                <a16:creationId xmlns:a16="http://schemas.microsoft.com/office/drawing/2014/main" id="{B3A67F20-0A93-4A71-9016-DEB3E134C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433370"/>
              </p:ext>
            </p:extLst>
          </p:nvPr>
        </p:nvGraphicFramePr>
        <p:xfrm>
          <a:off x="563340" y="1631207"/>
          <a:ext cx="3785634" cy="3189079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23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59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59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                        Fase Pre-analítica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Unidad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Nacimientos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 de Tamizados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Cobertura</a:t>
                      </a:r>
                    </a:p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s-MX" sz="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Hospital General</a:t>
                      </a:r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Dr. Arroyo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Cerralvo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166.6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Galeana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106.6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Linares 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134.2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Montemorelos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160.7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 Metropolitano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298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403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7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Regional Materno Infantil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743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904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117.6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64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Hospital General Sabinas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160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3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8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1,246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1,570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4" name="10 Tabla">
            <a:extLst>
              <a:ext uri="{FF2B5EF4-FFF2-40B4-BE49-F238E27FC236}">
                <a16:creationId xmlns:a16="http://schemas.microsoft.com/office/drawing/2014/main" id="{C43E444E-3005-4CD1-9A09-EC33DC83B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053474"/>
              </p:ext>
            </p:extLst>
          </p:nvPr>
        </p:nvGraphicFramePr>
        <p:xfrm>
          <a:off x="5591963" y="1656152"/>
          <a:ext cx="2397006" cy="275049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95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1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976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Tamiz</a:t>
                      </a:r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Metabólico 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2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Enfermos detectados  y tratados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7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Enfermedad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Número</a:t>
                      </a:r>
                      <a:endParaRPr lang="es-MX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Hipotiroidismo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Deficiencia de G6PD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Galactosemia 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Fenilcetonuria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Fibrosis Quística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25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Hiperplasia Suprarrenal Congénita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51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MX" sz="10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9481" marR="9481" marT="9481" marB="0" anchor="ctr">
                    <a:lnL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" name="9 CuadroTexto">
            <a:extLst>
              <a:ext uri="{FF2B5EF4-FFF2-40B4-BE49-F238E27FC236}">
                <a16:creationId xmlns:a16="http://schemas.microsoft.com/office/drawing/2014/main" id="{4B2EFAAE-01C4-4F29-8E7E-9E33E436E128}"/>
              </a:ext>
            </a:extLst>
          </p:cNvPr>
          <p:cNvSpPr txBox="1"/>
          <p:nvPr/>
        </p:nvSpPr>
        <p:spPr>
          <a:xfrm>
            <a:off x="4985626" y="4541399"/>
            <a:ext cx="41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Fuente: </a:t>
            </a: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reportes *preliminares internos del Programa de Salud Materna y Perinatal, Nuevo León. </a:t>
            </a:r>
          </a:p>
        </p:txBody>
      </p:sp>
    </p:spTree>
    <p:extLst>
      <p:ext uri="{BB962C8B-B14F-4D97-AF65-F5344CB8AC3E}">
        <p14:creationId xmlns:p14="http://schemas.microsoft.com/office/powerpoint/2010/main" val="398682871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902</Words>
  <Application>Microsoft Office PowerPoint</Application>
  <PresentationFormat>Presentación en pantalla (16:9)</PresentationFormat>
  <Paragraphs>441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Times New Roman</vt:lpstr>
      <vt:lpstr>Poppins ExtraBold</vt:lpstr>
      <vt:lpstr>Arial</vt:lpstr>
      <vt:lpstr>Calibri</vt:lpstr>
      <vt:lpstr>Poppins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Sonia Gomez Meza</dc:creator>
  <cp:lastModifiedBy>Dulina del Carmen Sanchez Rodriguez</cp:lastModifiedBy>
  <cp:revision>60</cp:revision>
  <dcterms:modified xsi:type="dcterms:W3CDTF">2023-08-07T14:14:03Z</dcterms:modified>
</cp:coreProperties>
</file>