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8" r:id="rId2"/>
    <p:sldId id="257" r:id="rId3"/>
    <p:sldId id="269" r:id="rId4"/>
    <p:sldId id="270" r:id="rId5"/>
    <p:sldId id="271" r:id="rId6"/>
    <p:sldId id="272" r:id="rId7"/>
    <p:sldId id="273" r:id="rId8"/>
    <p:sldId id="274" r:id="rId9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8B1E"/>
    <a:srgbClr val="C5F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108" d="100"/>
          <a:sy n="108" d="100"/>
        </p:scale>
        <p:origin x="171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228EB-8B23-4D16-A0D4-7C8B1815A792}" type="datetimeFigureOut">
              <a:rPr lang="es-MX" smtClean="0"/>
              <a:t>11/08/2023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83582-D2D3-4D5F-8E1F-3AA9AE9886F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22704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f5d1883447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f5d1883447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20D8-F271-4669-9497-160C082CF570}" type="datetimeFigureOut">
              <a:rPr lang="es-MX" smtClean="0"/>
              <a:pPr/>
              <a:t>11/08/2023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7E8D6-9B44-449F-B8CF-278BBC97D864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5761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20D8-F271-4669-9497-160C082CF570}" type="datetimeFigureOut">
              <a:rPr lang="es-MX" smtClean="0"/>
              <a:pPr/>
              <a:t>11/08/2023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7E8D6-9B44-449F-B8CF-278BBC97D864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52866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20D8-F271-4669-9497-160C082CF570}" type="datetimeFigureOut">
              <a:rPr lang="es-MX" smtClean="0"/>
              <a:pPr/>
              <a:t>11/08/2023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7E8D6-9B44-449F-B8CF-278BBC97D864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32459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4977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20D8-F271-4669-9497-160C082CF570}" type="datetimeFigureOut">
              <a:rPr lang="es-MX" smtClean="0"/>
              <a:pPr/>
              <a:t>11/08/2023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7E8D6-9B44-449F-B8CF-278BBC97D864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82272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20D8-F271-4669-9497-160C082CF570}" type="datetimeFigureOut">
              <a:rPr lang="es-MX" smtClean="0"/>
              <a:pPr/>
              <a:t>11/08/2023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7E8D6-9B44-449F-B8CF-278BBC97D864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80619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20D8-F271-4669-9497-160C082CF570}" type="datetimeFigureOut">
              <a:rPr lang="es-MX" smtClean="0"/>
              <a:pPr/>
              <a:t>11/08/2023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7E8D6-9B44-449F-B8CF-278BBC97D864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08364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20D8-F271-4669-9497-160C082CF570}" type="datetimeFigureOut">
              <a:rPr lang="es-MX" smtClean="0"/>
              <a:pPr/>
              <a:t>11/08/2023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7E8D6-9B44-449F-B8CF-278BBC97D864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82140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20D8-F271-4669-9497-160C082CF570}" type="datetimeFigureOut">
              <a:rPr lang="es-MX" smtClean="0"/>
              <a:pPr/>
              <a:t>11/08/2023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7E8D6-9B44-449F-B8CF-278BBC97D864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38318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20D8-F271-4669-9497-160C082CF570}" type="datetimeFigureOut">
              <a:rPr lang="es-MX" smtClean="0"/>
              <a:pPr/>
              <a:t>11/08/2023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7E8D6-9B44-449F-B8CF-278BBC97D864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87600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20D8-F271-4669-9497-160C082CF570}" type="datetimeFigureOut">
              <a:rPr lang="es-MX" smtClean="0"/>
              <a:pPr/>
              <a:t>11/08/2023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7E8D6-9B44-449F-B8CF-278BBC97D864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21907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20D8-F271-4669-9497-160C082CF570}" type="datetimeFigureOut">
              <a:rPr lang="es-MX" smtClean="0"/>
              <a:pPr/>
              <a:t>11/08/2023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7E8D6-9B44-449F-B8CF-278BBC97D864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9388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0A20D8-F271-4669-9497-160C082CF570}" type="datetimeFigureOut">
              <a:rPr lang="es-MX" smtClean="0"/>
              <a:pPr/>
              <a:t>11/08/2023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7E8D6-9B44-449F-B8CF-278BBC97D864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2713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package" Target="../embeddings/Microsoft_Excel_Worksheet.xlsx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emf"/><Relationship Id="rId4" Type="http://schemas.openxmlformats.org/officeDocument/2006/relationships/package" Target="../embeddings/Microsoft_Excel_Worksheet1.xlsx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A1FFF4C3-91AE-466B-BBB5-35BD6E2076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936" y="1677646"/>
            <a:ext cx="2093424" cy="2543442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B3583F2-39E8-418C-92D3-EC61BA8514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807362"/>
            <a:ext cx="4421418" cy="2413726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4932040" y="5787261"/>
            <a:ext cx="41044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2800" b="1" dirty="0">
                <a:solidFill>
                  <a:srgbClr val="00B0F0"/>
                </a:solidFill>
                <a:latin typeface="Arial Black" panose="020B0A04020102020204" pitchFamily="34" charset="0"/>
              </a:rPr>
              <a:t>Salud Materna </a:t>
            </a:r>
          </a:p>
          <a:p>
            <a:pPr algn="r"/>
            <a:r>
              <a:rPr lang="es-MX" sz="2800" b="1" dirty="0">
                <a:solidFill>
                  <a:srgbClr val="00B0F0"/>
                </a:solidFill>
                <a:latin typeface="Arial Black" panose="020B0A04020102020204" pitchFamily="34" charset="0"/>
              </a:rPr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2841398261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395536" y="1338632"/>
            <a:ext cx="835961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Principales causas que afectan a las mujeres</a:t>
            </a:r>
          </a:p>
          <a:p>
            <a:pPr algn="ctr"/>
            <a:r>
              <a:rPr lang="es-MX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s-MX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durante el embarazo, parto o puerperio que tuvieron </a:t>
            </a:r>
          </a:p>
          <a:p>
            <a:pPr algn="ctr"/>
            <a:r>
              <a:rPr lang="es-MX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un desenlace durante </a:t>
            </a:r>
            <a:r>
              <a:rPr lang="es-MX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Enero de 2023</a:t>
            </a:r>
            <a:r>
              <a:rPr lang="es-MX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190600" y="6246236"/>
            <a:ext cx="71287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b="1" dirty="0"/>
              <a:t>Fuente: </a:t>
            </a:r>
            <a:r>
              <a:rPr lang="es-MX" sz="1200" dirty="0"/>
              <a:t>Expedientes de Muerte Materna, CEIPESMMMP 2023.</a:t>
            </a:r>
          </a:p>
        </p:txBody>
      </p:sp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1309550"/>
              </p:ext>
            </p:extLst>
          </p:nvPr>
        </p:nvGraphicFramePr>
        <p:xfrm>
          <a:off x="2328613" y="2996952"/>
          <a:ext cx="4691659" cy="17883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560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55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376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4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DIAGNÓSTICOS</a:t>
                      </a: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4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NÚMERO DE CASOS</a:t>
                      </a: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6135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i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Sepsis</a:t>
                      </a:r>
                      <a:r>
                        <a:rPr lang="es-MX" sz="1400" b="1" i="0" kern="1200" baseline="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abdominal</a:t>
                      </a:r>
                      <a:endParaRPr lang="es-MX" sz="1400" b="1" i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C5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rgbClr val="C5F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6135">
                <a:tc>
                  <a:txBody>
                    <a:bodyPr/>
                    <a:lstStyle/>
                    <a:p>
                      <a:pPr algn="ctr"/>
                      <a:r>
                        <a:rPr lang="es-MX" sz="1400" b="1" i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Preeclamsia</a:t>
                      </a:r>
                      <a:r>
                        <a:rPr lang="es-MX" sz="1400" b="1" i="0" kern="1200" baseline="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grave</a:t>
                      </a:r>
                      <a:endParaRPr lang="es-MX" sz="1400" b="1" i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6135">
                <a:tc>
                  <a:txBody>
                    <a:bodyPr/>
                    <a:lstStyle/>
                    <a:p>
                      <a:pPr algn="ctr"/>
                      <a:r>
                        <a:rPr lang="es-MX" sz="1400" b="1" i="0" kern="1200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Microangiopatía</a:t>
                      </a:r>
                      <a:r>
                        <a:rPr lang="es-MX" sz="1400" b="1" i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s-MX" sz="1400" b="1" i="0" kern="1200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trombótica</a:t>
                      </a:r>
                      <a:endParaRPr lang="es-MX" sz="1400" b="1" i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C5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rgbClr val="C5F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613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i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Total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" name="9 Rectángulo"/>
          <p:cNvSpPr/>
          <p:nvPr/>
        </p:nvSpPr>
        <p:spPr>
          <a:xfrm>
            <a:off x="0" y="6523235"/>
            <a:ext cx="9144000" cy="334765"/>
          </a:xfrm>
          <a:prstGeom prst="rect">
            <a:avLst/>
          </a:prstGeom>
          <a:solidFill>
            <a:srgbClr val="C88B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14" name="Imagen 9">
            <a:extLst>
              <a:ext uri="{FF2B5EF4-FFF2-40B4-BE49-F238E27FC236}">
                <a16:creationId xmlns:a16="http://schemas.microsoft.com/office/drawing/2014/main" id="{A1FFF4C3-91AE-466B-BBB5-35BD6E2076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81433"/>
            <a:ext cx="1128519" cy="1403351"/>
          </a:xfrm>
          <a:prstGeom prst="rect">
            <a:avLst/>
          </a:prstGeom>
        </p:spPr>
      </p:pic>
      <p:pic>
        <p:nvPicPr>
          <p:cNvPr id="15" name="Imagen 10">
            <a:extLst>
              <a:ext uri="{FF2B5EF4-FFF2-40B4-BE49-F238E27FC236}">
                <a16:creationId xmlns:a16="http://schemas.microsoft.com/office/drawing/2014/main" id="{0B3583F2-39E8-418C-92D3-EC61BA8514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8649"/>
            <a:ext cx="2022530" cy="1222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3257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395536" y="1338632"/>
            <a:ext cx="835961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Principales causas que afectan a las mujeres</a:t>
            </a:r>
          </a:p>
          <a:p>
            <a:pPr algn="ctr"/>
            <a:r>
              <a:rPr lang="es-MX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s-MX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durante el embarazo, parto o puerperio que tuvieron </a:t>
            </a:r>
          </a:p>
          <a:p>
            <a:pPr algn="ctr"/>
            <a:r>
              <a:rPr lang="es-MX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un desenlace durante </a:t>
            </a:r>
            <a:r>
              <a:rPr lang="es-MX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Febrero de 2023</a:t>
            </a:r>
            <a:r>
              <a:rPr lang="es-MX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190600" y="6246236"/>
            <a:ext cx="71287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b="1" dirty="0"/>
              <a:t>Fuente: </a:t>
            </a:r>
            <a:r>
              <a:rPr lang="es-MX" sz="1200" dirty="0"/>
              <a:t>Expedientes de Muerte Materna, CEIPESMMMP 2023.</a:t>
            </a:r>
          </a:p>
        </p:txBody>
      </p:sp>
      <p:graphicFrame>
        <p:nvGraphicFramePr>
          <p:cNvPr id="2" name="1 Tabla"/>
          <p:cNvGraphicFramePr>
            <a:graphicFrameLocks noGrp="1"/>
          </p:cNvGraphicFramePr>
          <p:nvPr/>
        </p:nvGraphicFramePr>
        <p:xfrm>
          <a:off x="2328613" y="2996952"/>
          <a:ext cx="4691659" cy="123603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560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55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376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4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DIAGNÓSTICOS</a:t>
                      </a: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4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NÚMERO DE CASOS</a:t>
                      </a: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6135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i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Embolia</a:t>
                      </a:r>
                      <a:r>
                        <a:rPr lang="es-MX" sz="1400" b="1" i="0" kern="1200" baseline="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Pulmonar</a:t>
                      </a:r>
                      <a:endParaRPr lang="es-MX" sz="1400" b="1" i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C5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rgbClr val="C5F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613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i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Total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9 Rectángulo"/>
          <p:cNvSpPr/>
          <p:nvPr/>
        </p:nvSpPr>
        <p:spPr>
          <a:xfrm>
            <a:off x="0" y="6523235"/>
            <a:ext cx="9144000" cy="334765"/>
          </a:xfrm>
          <a:prstGeom prst="rect">
            <a:avLst/>
          </a:prstGeom>
          <a:solidFill>
            <a:srgbClr val="C88B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14" name="Imagen 9">
            <a:extLst>
              <a:ext uri="{FF2B5EF4-FFF2-40B4-BE49-F238E27FC236}">
                <a16:creationId xmlns:a16="http://schemas.microsoft.com/office/drawing/2014/main" id="{A1FFF4C3-91AE-466B-BBB5-35BD6E2076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81433"/>
            <a:ext cx="1128519" cy="1403351"/>
          </a:xfrm>
          <a:prstGeom prst="rect">
            <a:avLst/>
          </a:prstGeom>
        </p:spPr>
      </p:pic>
      <p:pic>
        <p:nvPicPr>
          <p:cNvPr id="15" name="Imagen 10">
            <a:extLst>
              <a:ext uri="{FF2B5EF4-FFF2-40B4-BE49-F238E27FC236}">
                <a16:creationId xmlns:a16="http://schemas.microsoft.com/office/drawing/2014/main" id="{0B3583F2-39E8-418C-92D3-EC61BA8514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8649"/>
            <a:ext cx="2022530" cy="1222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666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395536" y="1338632"/>
            <a:ext cx="835961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Principales causas que afectan a las mujeres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durante el embarazo, parto o puerperio que tuvieron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 desenlace durante </a:t>
            </a: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Marzo de 2023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190600" y="6246236"/>
            <a:ext cx="71287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Fuente: </a:t>
            </a:r>
            <a:r>
              <a:rPr kumimoji="0" lang="es-MX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Expedientes de Muerte Materna, CEIPESMMMP 2023.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0" y="6523235"/>
            <a:ext cx="9144000" cy="334765"/>
          </a:xfrm>
          <a:prstGeom prst="rect">
            <a:avLst/>
          </a:prstGeom>
          <a:solidFill>
            <a:srgbClr val="C88B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4" name="Imagen 9">
            <a:extLst>
              <a:ext uri="{FF2B5EF4-FFF2-40B4-BE49-F238E27FC236}">
                <a16:creationId xmlns:a16="http://schemas.microsoft.com/office/drawing/2014/main" id="{A1FFF4C3-91AE-466B-BBB5-35BD6E2076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81433"/>
            <a:ext cx="1128519" cy="1403351"/>
          </a:xfrm>
          <a:prstGeom prst="rect">
            <a:avLst/>
          </a:prstGeom>
        </p:spPr>
      </p:pic>
      <p:pic>
        <p:nvPicPr>
          <p:cNvPr id="15" name="Imagen 10">
            <a:extLst>
              <a:ext uri="{FF2B5EF4-FFF2-40B4-BE49-F238E27FC236}">
                <a16:creationId xmlns:a16="http://schemas.microsoft.com/office/drawing/2014/main" id="{0B3583F2-39E8-418C-92D3-EC61BA8514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8649"/>
            <a:ext cx="2022530" cy="1222119"/>
          </a:xfrm>
          <a:prstGeom prst="rect">
            <a:avLst/>
          </a:prstGeom>
        </p:spPr>
      </p:pic>
      <p:graphicFrame>
        <p:nvGraphicFramePr>
          <p:cNvPr id="3" name="2 Tabla"/>
          <p:cNvGraphicFramePr>
            <a:graphicFrameLocks noGrp="1"/>
          </p:cNvGraphicFramePr>
          <p:nvPr/>
        </p:nvGraphicFramePr>
        <p:xfrm>
          <a:off x="1727200" y="3113564"/>
          <a:ext cx="5689600" cy="1499235"/>
        </p:xfrm>
        <a:graphic>
          <a:graphicData uri="http://schemas.openxmlformats.org/drawingml/2006/table">
            <a:tbl>
              <a:tblPr/>
              <a:tblGrid>
                <a:gridCol w="33794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01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527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DIAGNÓSTICOS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NÚMERO DE CASOS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Enfermeda trofoblástica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F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F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Embarazo ectópico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Desprendimiento de placenta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F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F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Insuficiencia cardiaca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F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F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144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395536" y="1338632"/>
            <a:ext cx="835961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Principales causas que afectan a las mujeres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durante el embarazo, parto o puerperio que tuvieron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 desenlace durante </a:t>
            </a: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Abril de 2023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190600" y="6246236"/>
            <a:ext cx="71287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Fuente: </a:t>
            </a:r>
            <a:r>
              <a:rPr kumimoji="0" lang="es-MX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Expedientes de Muerte Materna, CEIPESMMMP 2023.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0" y="6552098"/>
            <a:ext cx="9144000" cy="334765"/>
          </a:xfrm>
          <a:prstGeom prst="rect">
            <a:avLst/>
          </a:prstGeom>
          <a:solidFill>
            <a:srgbClr val="C88B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4" name="Imagen 9">
            <a:extLst>
              <a:ext uri="{FF2B5EF4-FFF2-40B4-BE49-F238E27FC236}">
                <a16:creationId xmlns:a16="http://schemas.microsoft.com/office/drawing/2014/main" id="{A1FFF4C3-91AE-466B-BBB5-35BD6E2076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81433"/>
            <a:ext cx="1128519" cy="1403351"/>
          </a:xfrm>
          <a:prstGeom prst="rect">
            <a:avLst/>
          </a:prstGeom>
        </p:spPr>
      </p:pic>
      <p:pic>
        <p:nvPicPr>
          <p:cNvPr id="15" name="Imagen 10">
            <a:extLst>
              <a:ext uri="{FF2B5EF4-FFF2-40B4-BE49-F238E27FC236}">
                <a16:creationId xmlns:a16="http://schemas.microsoft.com/office/drawing/2014/main" id="{0B3583F2-39E8-418C-92D3-EC61BA8514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8649"/>
            <a:ext cx="2022530" cy="1222119"/>
          </a:xfrm>
          <a:prstGeom prst="rect">
            <a:avLst/>
          </a:prstGeom>
        </p:spPr>
      </p:pic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47DC8CD1-4167-2052-834A-416B764FF74D}"/>
              </a:ext>
            </a:extLst>
          </p:cNvPr>
          <p:cNvGraphicFramePr>
            <a:graphicFrameLocks noGrp="1"/>
          </p:cNvGraphicFramePr>
          <p:nvPr/>
        </p:nvGraphicFramePr>
        <p:xfrm>
          <a:off x="1727200" y="3241199"/>
          <a:ext cx="5689600" cy="1243965"/>
        </p:xfrm>
        <a:graphic>
          <a:graphicData uri="http://schemas.openxmlformats.org/drawingml/2006/table">
            <a:tbl>
              <a:tblPr/>
              <a:tblGrid>
                <a:gridCol w="3379489">
                  <a:extLst>
                    <a:ext uri="{9D8B030D-6E8A-4147-A177-3AD203B41FA5}">
                      <a16:colId xmlns:a16="http://schemas.microsoft.com/office/drawing/2014/main" val="2477571701"/>
                    </a:ext>
                  </a:extLst>
                </a:gridCol>
                <a:gridCol w="2310111">
                  <a:extLst>
                    <a:ext uri="{9D8B030D-6E8A-4147-A177-3AD203B41FA5}">
                      <a16:colId xmlns:a16="http://schemas.microsoft.com/office/drawing/2014/main" val="1977795533"/>
                    </a:ext>
                  </a:extLst>
                </a:gridCol>
              </a:tblGrid>
              <a:tr h="25527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DIAGNÓSTICOS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NÚMERO DE CASOS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4951412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Tromboembolia Pulmonar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F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F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9608685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Neumonia asociada a ventilador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7747024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Tumor maligno de mama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F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F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0344161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67233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1982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395536" y="1338632"/>
            <a:ext cx="835961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Principales causas que afectan a las mujeres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durante el embarazo, parto o puerperio que tuvieron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 desenlace durante </a:t>
            </a: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Mayo de 2023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190600" y="6246236"/>
            <a:ext cx="71287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Fuente: </a:t>
            </a:r>
            <a:r>
              <a:rPr kumimoji="0" lang="es-MX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Expedientes de Muerte Materna, CEIPESMMMP 2023.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0" y="6523235"/>
            <a:ext cx="9144000" cy="334765"/>
          </a:xfrm>
          <a:prstGeom prst="rect">
            <a:avLst/>
          </a:prstGeom>
          <a:solidFill>
            <a:srgbClr val="C88B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4" name="Imagen 9">
            <a:extLst>
              <a:ext uri="{FF2B5EF4-FFF2-40B4-BE49-F238E27FC236}">
                <a16:creationId xmlns:a16="http://schemas.microsoft.com/office/drawing/2014/main" id="{A1FFF4C3-91AE-466B-BBB5-35BD6E2076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81433"/>
            <a:ext cx="1128519" cy="1403351"/>
          </a:xfrm>
          <a:prstGeom prst="rect">
            <a:avLst/>
          </a:prstGeom>
        </p:spPr>
      </p:pic>
      <p:pic>
        <p:nvPicPr>
          <p:cNvPr id="15" name="Imagen 10">
            <a:extLst>
              <a:ext uri="{FF2B5EF4-FFF2-40B4-BE49-F238E27FC236}">
                <a16:creationId xmlns:a16="http://schemas.microsoft.com/office/drawing/2014/main" id="{0B3583F2-39E8-418C-92D3-EC61BA8514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8649"/>
            <a:ext cx="2022530" cy="1222119"/>
          </a:xfrm>
          <a:prstGeom prst="rect">
            <a:avLst/>
          </a:prstGeom>
        </p:spPr>
      </p:pic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D4A5CF16-8215-25F2-51E1-5442010A7D4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24025" y="2824163"/>
          <a:ext cx="5695950" cy="1209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696001" imgH="1209848" progId="Excel.Sheet.12">
                  <p:embed/>
                </p:oleObj>
              </mc:Choice>
              <mc:Fallback>
                <p:oleObj name="Worksheet" r:id="rId4" imgW="5696001" imgH="1209848" progId="Excel.Sheet.12">
                  <p:embed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D4A5CF16-8215-25F2-51E1-5442010A7D4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24025" y="2824163"/>
                        <a:ext cx="5695950" cy="1209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00768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395536" y="1338632"/>
            <a:ext cx="835961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Principales causas que afectan a las mujeres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durante el embarazo, parto o puerperio que tuvieron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 desenlace durante </a:t>
            </a: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Junio de 2023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190600" y="6246236"/>
            <a:ext cx="71287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Fuente: </a:t>
            </a:r>
            <a:r>
              <a:rPr kumimoji="0" lang="es-MX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Expedientes de Muerte Materna, CEIPESMMMP 2023.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0" y="6523235"/>
            <a:ext cx="9144000" cy="334765"/>
          </a:xfrm>
          <a:prstGeom prst="rect">
            <a:avLst/>
          </a:prstGeom>
          <a:solidFill>
            <a:srgbClr val="C88B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4" name="Imagen 9">
            <a:extLst>
              <a:ext uri="{FF2B5EF4-FFF2-40B4-BE49-F238E27FC236}">
                <a16:creationId xmlns:a16="http://schemas.microsoft.com/office/drawing/2014/main" id="{A1FFF4C3-91AE-466B-BBB5-35BD6E2076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81433"/>
            <a:ext cx="1128519" cy="1403351"/>
          </a:xfrm>
          <a:prstGeom prst="rect">
            <a:avLst/>
          </a:prstGeom>
        </p:spPr>
      </p:pic>
      <p:pic>
        <p:nvPicPr>
          <p:cNvPr id="15" name="Imagen 10">
            <a:extLst>
              <a:ext uri="{FF2B5EF4-FFF2-40B4-BE49-F238E27FC236}">
                <a16:creationId xmlns:a16="http://schemas.microsoft.com/office/drawing/2014/main" id="{0B3583F2-39E8-418C-92D3-EC61BA8514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8649"/>
            <a:ext cx="2022530" cy="1222119"/>
          </a:xfrm>
          <a:prstGeom prst="rect">
            <a:avLst/>
          </a:prstGeom>
        </p:spPr>
      </p:pic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5B5F1619-094C-A9AA-BFC6-D68DD53F6F0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24025" y="2824163"/>
          <a:ext cx="5695950" cy="1209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696001" imgH="1209848" progId="Excel.Sheet.12">
                  <p:embed/>
                </p:oleObj>
              </mc:Choice>
              <mc:Fallback>
                <p:oleObj name="Worksheet" r:id="rId4" imgW="5696001" imgH="1209848" progId="Excel.Sheet.12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5B5F1619-094C-A9AA-BFC6-D68DD53F6F0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24025" y="2824163"/>
                        <a:ext cx="5695950" cy="1209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08465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395536" y="1338632"/>
            <a:ext cx="835961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Principales causas que afectan a las mujeres</a:t>
            </a:r>
          </a:p>
          <a:p>
            <a:pPr algn="ctr"/>
            <a:r>
              <a:rPr lang="es-MX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s-MX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durante el embarazo, parto o puerperio que tuvieron </a:t>
            </a:r>
          </a:p>
          <a:p>
            <a:pPr algn="ctr"/>
            <a:r>
              <a:rPr lang="es-MX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un desenlace durante </a:t>
            </a:r>
            <a:r>
              <a:rPr lang="es-MX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Julio de 2023</a:t>
            </a:r>
            <a:r>
              <a:rPr lang="es-MX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190600" y="6246236"/>
            <a:ext cx="71287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b="1" dirty="0"/>
              <a:t>Fuente: </a:t>
            </a:r>
            <a:r>
              <a:rPr lang="es-MX" sz="1200" dirty="0"/>
              <a:t>Expedientes de Muerte Materna, CEIPESMMMP 2023.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0" y="6523235"/>
            <a:ext cx="9144000" cy="334765"/>
          </a:xfrm>
          <a:prstGeom prst="rect">
            <a:avLst/>
          </a:prstGeom>
          <a:solidFill>
            <a:srgbClr val="C88B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14" name="Imagen 9">
            <a:extLst>
              <a:ext uri="{FF2B5EF4-FFF2-40B4-BE49-F238E27FC236}">
                <a16:creationId xmlns:a16="http://schemas.microsoft.com/office/drawing/2014/main" id="{A1FFF4C3-91AE-466B-BBB5-35BD6E2076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81433"/>
            <a:ext cx="1128519" cy="1403351"/>
          </a:xfrm>
          <a:prstGeom prst="rect">
            <a:avLst/>
          </a:prstGeom>
        </p:spPr>
      </p:pic>
      <p:pic>
        <p:nvPicPr>
          <p:cNvPr id="15" name="Imagen 10">
            <a:extLst>
              <a:ext uri="{FF2B5EF4-FFF2-40B4-BE49-F238E27FC236}">
                <a16:creationId xmlns:a16="http://schemas.microsoft.com/office/drawing/2014/main" id="{0B3583F2-39E8-418C-92D3-EC61BA8514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8649"/>
            <a:ext cx="2022530" cy="1222119"/>
          </a:xfrm>
          <a:prstGeom prst="rect">
            <a:avLst/>
          </a:prstGeom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6A876CAE-2376-30B9-DC49-51F53B911E72}"/>
              </a:ext>
            </a:extLst>
          </p:cNvPr>
          <p:cNvGraphicFramePr>
            <a:graphicFrameLocks noGrp="1"/>
          </p:cNvGraphicFramePr>
          <p:nvPr/>
        </p:nvGraphicFramePr>
        <p:xfrm>
          <a:off x="1727200" y="3241199"/>
          <a:ext cx="5689600" cy="1243965"/>
        </p:xfrm>
        <a:graphic>
          <a:graphicData uri="http://schemas.openxmlformats.org/drawingml/2006/table">
            <a:tbl>
              <a:tblPr/>
              <a:tblGrid>
                <a:gridCol w="3379489">
                  <a:extLst>
                    <a:ext uri="{9D8B030D-6E8A-4147-A177-3AD203B41FA5}">
                      <a16:colId xmlns:a16="http://schemas.microsoft.com/office/drawing/2014/main" val="2248464650"/>
                    </a:ext>
                  </a:extLst>
                </a:gridCol>
                <a:gridCol w="2310111">
                  <a:extLst>
                    <a:ext uri="{9D8B030D-6E8A-4147-A177-3AD203B41FA5}">
                      <a16:colId xmlns:a16="http://schemas.microsoft.com/office/drawing/2014/main" val="32346898"/>
                    </a:ext>
                  </a:extLst>
                </a:gridCol>
              </a:tblGrid>
              <a:tr h="25527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DIAGNÓSTICOS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NÚMERO DE CASOS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5461604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 desconoce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F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F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9159213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Preeclapsia severa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19338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Aborto diferido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F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F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2442459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96699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652982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471</TotalTime>
  <Words>318</Words>
  <Application>Microsoft Office PowerPoint</Application>
  <PresentationFormat>Presentación en pantalla (4:3)</PresentationFormat>
  <Paragraphs>78</Paragraphs>
  <Slides>8</Slides>
  <Notes>1</Notes>
  <HiddenSlides>0</HiddenSlides>
  <MMClips>0</MMClips>
  <ScaleCrop>false</ScaleCrop>
  <HeadingPairs>
    <vt:vector size="8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Calibri</vt:lpstr>
      <vt:lpstr>Tema de Office</vt:lpstr>
      <vt:lpstr>Worksheet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Capturistas</dc:creator>
  <cp:lastModifiedBy>Dulina del Carmen Sanchez Rodriguez</cp:lastModifiedBy>
  <cp:revision>56</cp:revision>
  <dcterms:created xsi:type="dcterms:W3CDTF">2020-02-19T20:48:03Z</dcterms:created>
  <dcterms:modified xsi:type="dcterms:W3CDTF">2023-08-11T15:49:27Z</dcterms:modified>
</cp:coreProperties>
</file>